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8" r:id="rId4"/>
    <p:sldId id="269" r:id="rId5"/>
    <p:sldId id="261" r:id="rId6"/>
    <p:sldId id="262" r:id="rId7"/>
    <p:sldId id="263" r:id="rId8"/>
    <p:sldId id="259" r:id="rId9"/>
    <p:sldId id="265" r:id="rId10"/>
    <p:sldId id="266" r:id="rId11"/>
    <p:sldId id="260" r:id="rId12"/>
    <p:sldId id="267" r:id="rId13"/>
    <p:sldId id="280" r:id="rId14"/>
    <p:sldId id="270" r:id="rId15"/>
    <p:sldId id="271" r:id="rId16"/>
    <p:sldId id="272" r:id="rId17"/>
    <p:sldId id="273" r:id="rId18"/>
    <p:sldId id="281" r:id="rId19"/>
    <p:sldId id="274" r:id="rId20"/>
    <p:sldId id="276" r:id="rId21"/>
    <p:sldId id="275" r:id="rId22"/>
    <p:sldId id="279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99" d="100"/>
          <a:sy n="99" d="100"/>
        </p:scale>
        <p:origin x="-22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08EBEB-5C0C-4DF1-848E-D974C781222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118B1E-6BD6-42EF-B449-FF32A806A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viki_tog95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327" y="324851"/>
            <a:ext cx="5787188" cy="311617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Тренинг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«Позитивное мышление»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2530" name="AutoShape 2" descr="http://mtdata.ru/u22/photo7E50/20141918749-0/origin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://mtdata.ru/u22/photo7E50/20141918749-0/origin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mtdata.ru/u22/photo7E50/20141918749-0/origin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 descr="C:\Documents and Settings\ОВР1\Рабочий стол\Председатель Совета обучающихся  ГАГУ\Картинки\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3686" y="1876926"/>
            <a:ext cx="4349955" cy="3637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943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sy4self.ru/Training_psy/Positive_think/Portrait_of_a_man_with_positive_thinking_and_witho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63" y="446680"/>
            <a:ext cx="7640377" cy="5730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189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718" y="4836695"/>
            <a:ext cx="10911840" cy="14991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Техники позитивного мышления и упражнения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Важно </a:t>
            </a:r>
            <a:r>
              <a:rPr lang="ru-RU" dirty="0"/>
              <a:t>понимать, что негативные мысли – это наш выбор, наша вредная привычка, которую можно заменить на полезную. Упражнения на формирование позитивного мышления действуют по тому же принципу, что и физические упражнения. Для того чтобы быть в хорошей физической форме – важны регулярные, желательно ежедневные тренировки. Точно также обстоят дела и мышлением. Позитивное мышление – результат ежедневной работы над собой. </a:t>
            </a:r>
          </a:p>
        </p:txBody>
      </p:sp>
    </p:spTree>
    <p:extLst>
      <p:ext uri="{BB962C8B-B14F-4D97-AF65-F5344CB8AC3E}">
        <p14:creationId xmlns:p14="http://schemas.microsoft.com/office/powerpoint/2010/main" val="425459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47" y="512953"/>
            <a:ext cx="10515600" cy="15747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u="none" strike="noStrike" dirty="0" smtClean="0">
                <a:solidFill>
                  <a:srgbClr val="7030A0"/>
                </a:solidFill>
                <a:effectLst/>
                <a:latin typeface="Roboto"/>
              </a:rPr>
              <a:t>Упражнение </a:t>
            </a:r>
            <a:br>
              <a:rPr lang="ru-RU" b="0" i="0" u="none" strike="noStrike" dirty="0" smtClean="0">
                <a:solidFill>
                  <a:srgbClr val="7030A0"/>
                </a:solidFill>
                <a:effectLst/>
                <a:latin typeface="Roboto"/>
              </a:rPr>
            </a:br>
            <a:r>
              <a:rPr lang="ru-RU" b="0" i="0" u="none" strike="noStrike" dirty="0" smtClean="0">
                <a:solidFill>
                  <a:srgbClr val="7030A0"/>
                </a:solidFill>
                <a:effectLst/>
                <a:latin typeface="Roboto"/>
              </a:rPr>
              <a:t>"Избавляемся от негативных слов"</a:t>
            </a:r>
            <a:r>
              <a:rPr lang="ru-RU" b="0" i="0" dirty="0" smtClean="0">
                <a:solidFill>
                  <a:srgbClr val="7030A0"/>
                </a:solidFill>
                <a:effectLst/>
                <a:latin typeface="Roboto"/>
              </a:rPr>
              <a:t/>
            </a:r>
            <a:br>
              <a:rPr lang="ru-RU" b="0" i="0" dirty="0" smtClean="0">
                <a:solidFill>
                  <a:srgbClr val="7030A0"/>
                </a:solidFill>
                <a:effectLst/>
                <a:latin typeface="Roboto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118" y="2190710"/>
            <a:ext cx="10911840" cy="41879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Проследите за своим и мыслями и высказываниями. Если вы часто повторяете вслух, или про себя фразы: «…я не сомневаюсь», «…у меня не получиться», «мне не везет» — это явный признак преобладания негативных установок. </a:t>
            </a:r>
          </a:p>
        </p:txBody>
      </p:sp>
      <p:pic>
        <p:nvPicPr>
          <p:cNvPr id="12289" name="Picture 1" descr="C:\Documents and Settings\ОВР1\Рабочий стол\Председатель Совета обучающихся  ГАГУ\Картинки\поз.мы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3895" y="4018548"/>
            <a:ext cx="2669256" cy="26692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1231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childhoodworld.org/_ph/25/2/344605163.jpg?14739448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ОВР1\Рабочий стол\Председатель Совета обучающихся  ГАГУ\Картинки\Аффирмаци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83705" cy="34032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ВР1\Рабочий стол\Председатель Совета обучающихся  ГАГУ\Картинки\Аффирмации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238" y="0"/>
            <a:ext cx="5715000" cy="32480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Documents and Settings\ОВР1\Рабочий стол\Председатель Совета обучающихся  ГАГУ\Картинки\Аффирмации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1958" y="2813771"/>
            <a:ext cx="6309894" cy="35937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b="1" i="0" dirty="0" smtClean="0">
                <a:solidFill>
                  <a:srgbClr val="7030A0"/>
                </a:solidFill>
                <a:effectLst/>
                <a:latin typeface="Roboto Slab"/>
              </a:rPr>
              <a:t>Будьте благодарны!</a:t>
            </a:r>
            <a:br>
              <a:rPr lang="ru-RU" b="1" i="0" dirty="0" smtClean="0">
                <a:solidFill>
                  <a:srgbClr val="7030A0"/>
                </a:solidFill>
                <a:effectLst/>
                <a:latin typeface="Roboto Slab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Это </a:t>
            </a:r>
            <a:r>
              <a:rPr lang="ru-RU" dirty="0" smtClean="0"/>
              <a:t>одно </a:t>
            </a:r>
            <a:r>
              <a:rPr lang="ru-RU" dirty="0"/>
              <a:t>из самых мощных и эффективных упражнений. Благодарность обладает колоссальной силой. Благодарите абсолютно за все что, есть в вашей жизни, даже за трудности и разочарования, ведь они делают вас сильнее, обогащают ваш жизненный опыт. Посмотрите на свою жизнь с точки зрения того, что у вас уже есть, а не с точки зрения того, что чего не хватает. </a:t>
            </a:r>
          </a:p>
        </p:txBody>
      </p:sp>
      <p:pic>
        <p:nvPicPr>
          <p:cNvPr id="11265" name="Picture 1" descr="C:\Documents and Settings\ОВР1\Рабочий стол\Председатель Совета обучающихся  ГАГУ\Картинки\п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1073" y="3922295"/>
            <a:ext cx="2441574" cy="24415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897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655" y="243038"/>
            <a:ext cx="10911840" cy="105156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i="0" dirty="0" smtClean="0">
                <a:solidFill>
                  <a:srgbClr val="7030A0"/>
                </a:solidFill>
                <a:effectLst/>
                <a:latin typeface="Roboto Slab"/>
              </a:rPr>
              <a:t>Упражнение «Мой идеальный день»</a:t>
            </a:r>
            <a:r>
              <a:rPr lang="ru-RU" b="1" i="0" dirty="0" smtClean="0">
                <a:solidFill>
                  <a:srgbClr val="229DAD"/>
                </a:solidFill>
                <a:effectLst/>
                <a:latin typeface="Roboto Slab"/>
              </a:rPr>
              <a:t/>
            </a:r>
            <a:br>
              <a:rPr lang="ru-RU" b="1" i="0" dirty="0" smtClean="0">
                <a:solidFill>
                  <a:srgbClr val="229DAD"/>
                </a:solidFill>
                <a:effectLst/>
                <a:latin typeface="Roboto Slab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21" y="1151856"/>
            <a:ext cx="10515600" cy="5032375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sz="3800" dirty="0" smtClean="0"/>
              <a:t>Чаще </a:t>
            </a:r>
            <a:r>
              <a:rPr lang="ru-RU" sz="3800" dirty="0"/>
              <a:t>всего это техника используется при постановке целей. В то же время она отлично помогает удерживать фокус внимания на позитиве, на том, что вы хотите, а не на том, чего не </a:t>
            </a:r>
            <a:r>
              <a:rPr lang="ru-RU" sz="3800" dirty="0" smtClean="0"/>
              <a:t>хотите. Выделите время и опишите в подробностях свой идеальный день. </a:t>
            </a:r>
          </a:p>
          <a:p>
            <a:pPr marL="0" indent="0" fontAlgn="base">
              <a:buNone/>
            </a:pPr>
            <a:r>
              <a:rPr lang="ru-RU" sz="3800" dirty="0" smtClean="0"/>
              <a:t>Следующий </a:t>
            </a:r>
            <a:r>
              <a:rPr lang="ru-RU" sz="3800" dirty="0"/>
              <a:t>этап – воплощение в жизнь, т.е. нужно просто прожить ваш «идеальный день» и отметить для себя что получилось, а что нет. Какие эмоции вы при этом испытали? Радость, удовлетворение, умиротворение…? Если что-то не вышло, просто нужно написать новый «идеальный день» и опять прожить его в реальной жизни. Упражнение выполняется до тех пор, пока вы не почувствуете удовлетворение от происходящих изменений в вашей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951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444" y="4345806"/>
            <a:ext cx="5405387" cy="105156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i="0" dirty="0" smtClean="0">
                <a:solidFill>
                  <a:srgbClr val="7030A0"/>
                </a:solidFill>
                <a:effectLst/>
                <a:latin typeface="Roboto Slab"/>
              </a:rPr>
              <a:t>Упражнение «+5»</a:t>
            </a:r>
            <a:r>
              <a:rPr lang="ru-RU" b="1" i="0" dirty="0" smtClean="0">
                <a:solidFill>
                  <a:srgbClr val="229DAD"/>
                </a:solidFill>
                <a:effectLst/>
                <a:latin typeface="Roboto Slab"/>
              </a:rPr>
              <a:t/>
            </a:r>
            <a:br>
              <a:rPr lang="ru-RU" b="1" i="0" dirty="0" smtClean="0">
                <a:solidFill>
                  <a:srgbClr val="229DAD"/>
                </a:solidFill>
                <a:effectLst/>
                <a:latin typeface="Roboto Slab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Суть этого упражнения очень проста: необходимо сделать ревизию всех негативных событий, который занимают ваш разум. Для каждого негативного события нужно найти 5 выгод, 5 положительных </a:t>
            </a:r>
            <a:r>
              <a:rPr lang="ru-RU" dirty="0" smtClean="0"/>
              <a:t>сторон.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C:\Documents and Settings\ОВР1\Рабочий стол\Председатель Совета обучающихся  ГАГУ\Картинки\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4327" y="2839452"/>
            <a:ext cx="3429000" cy="28670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34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b="1" i="0" dirty="0" smtClean="0">
                <a:solidFill>
                  <a:srgbClr val="7030A0"/>
                </a:solidFill>
                <a:effectLst/>
                <a:latin typeface="Roboto Slab"/>
              </a:rPr>
              <a:t>Визуализация</a:t>
            </a:r>
            <a:br>
              <a:rPr lang="ru-RU" b="1" i="0" dirty="0" smtClean="0">
                <a:solidFill>
                  <a:srgbClr val="7030A0"/>
                </a:solidFill>
                <a:effectLst/>
                <a:latin typeface="Roboto Slab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Не смотря на то, что про визуализацию уже очень много написано, от этого её эффективность ни капельки не снижается. Не секрет, что наш разум работает и мыслит посредством образов. Образы влияют на все, что нас окружает: на то, что чувствуем, что мы делаем, как достигаем своих целей, как строим отношения с </a:t>
            </a:r>
            <a:r>
              <a:rPr lang="ru-RU" dirty="0" smtClean="0"/>
              <a:t>окружающими </a:t>
            </a:r>
            <a:r>
              <a:rPr lang="ru-RU" dirty="0"/>
              <a:t>людьми</a:t>
            </a:r>
            <a:r>
              <a:rPr lang="ru-RU" dirty="0" smtClean="0"/>
              <a:t>.</a:t>
            </a:r>
          </a:p>
        </p:txBody>
      </p:sp>
      <p:pic>
        <p:nvPicPr>
          <p:cNvPr id="8193" name="Picture 1" descr="C:\Documents and Settings\ОВР1\Рабочий стол\Председатель Совета обучающихся  ГАГУ\Картинки\foot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7885" y="3572829"/>
            <a:ext cx="3317708" cy="2374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08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535309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Упражнение «Рюкзак с обидами». 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Представьте, что вы находитесь высоко в горах и стоите на узком, шатком мостике над ущельем. У вас на спине рюкзак, наполненный вашими обидами, разочарованиями, злостью, негативными эмоциями. Еще одна эмоция, обида – и рюкзак перевесит вас. Вы упадете в пропасть. Попытайтесь больше не нагружать рюкзак, не складывайте в него очередную обиду, а резко сбросьте его с плеч – пусть все ваши обиды падают в пропасть. Постойте еще немного на мостике, попрощайтесь с негативом и возвращайтесь домой. 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b="1" i="0" dirty="0" smtClean="0">
                <a:solidFill>
                  <a:srgbClr val="7030A0"/>
                </a:solidFill>
                <a:effectLst/>
                <a:latin typeface="Roboto Slab"/>
              </a:rPr>
              <a:t>Медитация</a:t>
            </a:r>
            <a:br>
              <a:rPr lang="ru-RU" b="1" i="0" dirty="0" smtClean="0">
                <a:solidFill>
                  <a:srgbClr val="7030A0"/>
                </a:solidFill>
                <a:effectLst/>
                <a:latin typeface="Roboto Slab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Техника медитации – отличное средство для концентрации и успокоении ума. Регулярная медитативная практика способствует духовному и физическому здоровью, учит ментальному самообладанию. Преимуществ медитации много, и одно из них это развитие позитивного мироощущения. </a:t>
            </a:r>
          </a:p>
        </p:txBody>
      </p:sp>
      <p:pic>
        <p:nvPicPr>
          <p:cNvPr id="7169" name="Picture 1" descr="C:\Documents and Settings\ОВР1\Рабочий стол\Председатель Совета обучающихся  ГАГУ\Картинки\игровая комна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9442" y="3612802"/>
            <a:ext cx="3264068" cy="2124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3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0" i="0" dirty="0" smtClean="0">
                <a:solidFill>
                  <a:srgbClr val="7030A0"/>
                </a:solidFill>
                <a:effectLst/>
                <a:latin typeface="Roboto"/>
              </a:rPr>
              <a:t>Позитивное мышление - это...</a:t>
            </a:r>
            <a:r>
              <a:rPr lang="ru-RU" b="0" i="0" dirty="0" smtClean="0">
                <a:solidFill>
                  <a:srgbClr val="121212"/>
                </a:solidFill>
                <a:effectLst/>
                <a:latin typeface="Roboto"/>
              </a:rPr>
              <a:t/>
            </a:r>
            <a:br>
              <a:rPr lang="ru-RU" b="0" i="0" dirty="0" smtClean="0">
                <a:solidFill>
                  <a:srgbClr val="121212"/>
                </a:solidFill>
                <a:effectLst/>
                <a:latin typeface="Roboto"/>
              </a:rPr>
            </a:br>
            <a:endParaRPr lang="ru-RU" dirty="0"/>
          </a:p>
        </p:txBody>
      </p:sp>
      <p:pic>
        <p:nvPicPr>
          <p:cNvPr id="20481" name="Picture 1" descr="C:\Documents and Settings\ОВР1\Рабочий стол\Председатель Совета обучающихся  ГАГУ\Картинки\п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2250" y="530225"/>
            <a:ext cx="4187825" cy="418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6496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907" y="3623911"/>
            <a:ext cx="5513672" cy="1051560"/>
          </a:xfrm>
        </p:spPr>
        <p:txBody>
          <a:bodyPr>
            <a:normAutofit fontScale="90000"/>
          </a:bodyPr>
          <a:lstStyle/>
          <a:p>
            <a:pPr marL="457200" algn="ctr"/>
            <a:r>
              <a:rPr lang="ru-RU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Упражнение «Кто я?»</a:t>
            </a:r>
            <a:r>
              <a:rPr lang="ru-RU" sz="3600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На каждом из восьми листочков пишем ответ на вопрос: «Кто я?».</a:t>
            </a:r>
          </a:p>
          <a:p>
            <a:pPr marL="0" indent="0" algn="just">
              <a:buNone/>
            </a:pPr>
            <a:r>
              <a:rPr lang="ru-RU" dirty="0"/>
              <a:t>Располагаем их сверху вниз – от самых важных к второстепенным.</a:t>
            </a:r>
          </a:p>
          <a:p>
            <a:pPr algn="just"/>
            <a:endParaRPr lang="ru-RU" dirty="0"/>
          </a:p>
        </p:txBody>
      </p:sp>
      <p:pic>
        <p:nvPicPr>
          <p:cNvPr id="4" name="Picture 2" descr="C:\Documents and Settings\ОВР1\Рабочий стол\Председатель Совета обучающихся  ГАГУ\Картинки\пози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9105" y="2502569"/>
            <a:ext cx="4076503" cy="3392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121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245" y="471638"/>
            <a:ext cx="10911840" cy="105156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Вывод: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991" y="1625226"/>
            <a:ext cx="10911840" cy="41879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Как </a:t>
            </a:r>
            <a:r>
              <a:rPr lang="ru-RU" dirty="0"/>
              <a:t>только вы станете хозяином своего сознания, и сможете превращать каждое событие жизни в положительный, вдохновляющий опыт, вы навсегда избавитесь от волнений, сомнений, разочарований. Вы больше не будете заложником своего прошлого – вы станете творцом своего прекрасного будущего.</a:t>
            </a:r>
          </a:p>
        </p:txBody>
      </p:sp>
      <p:pic>
        <p:nvPicPr>
          <p:cNvPr id="3074" name="Picture 2" descr="C:\Documents and Settings\ОВР1\Рабочий стол\Председатель Совета обучающихся  ГАГУ\Картинки\поз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9674" y="4478755"/>
            <a:ext cx="3172326" cy="2379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21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Измени мышление — и ты изменишь свою жизнь!</a:t>
            </a:r>
            <a:r>
              <a:rPr lang="ru-RU" dirty="0" smtClean="0">
                <a:solidFill>
                  <a:srgbClr val="7030A0"/>
                </a:solidFill>
              </a:rPr>
              <a:t>	</a:t>
            </a:r>
            <a:r>
              <a:rPr lang="ru-RU" dirty="0" smtClean="0"/>
              <a:t>							</a:t>
            </a:r>
          </a:p>
          <a:p>
            <a:pPr>
              <a:buNone/>
            </a:pPr>
            <a:r>
              <a:rPr lang="ru-RU" dirty="0" smtClean="0"/>
              <a:t>									Брайан </a:t>
            </a:r>
            <a:r>
              <a:rPr lang="ru-RU" dirty="0" err="1" smtClean="0"/>
              <a:t>Трейси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ОВР1\Рабочий стол\Председатель Совета обучающихся  ГАГУ\Картинки\поз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21" y="2075936"/>
            <a:ext cx="6363976" cy="3639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213" y="218975"/>
            <a:ext cx="1091184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Полезная литература: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707" y="1492878"/>
            <a:ext cx="10911840" cy="4187952"/>
          </a:xfrm>
        </p:spPr>
        <p:txBody>
          <a:bodyPr>
            <a:normAutofit lnSpcReduction="10000"/>
          </a:bodyPr>
          <a:lstStyle/>
          <a:p>
            <a:pPr marL="514350" indent="-514350" algn="just"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1. </a:t>
            </a:r>
            <a:r>
              <a:rPr lang="ru-RU" sz="2900" dirty="0" smtClean="0"/>
              <a:t>«Позитивный </a:t>
            </a:r>
            <a:r>
              <a:rPr lang="ru-RU" sz="2900" dirty="0"/>
              <a:t>образ </a:t>
            </a:r>
            <a:r>
              <a:rPr lang="ru-RU" sz="2900" dirty="0" smtClean="0"/>
              <a:t>мышления» </a:t>
            </a:r>
            <a:r>
              <a:rPr lang="ru-RU" sz="2900" dirty="0"/>
              <a:t>Богачев </a:t>
            </a:r>
            <a:r>
              <a:rPr lang="ru-RU" sz="2900" dirty="0" smtClean="0"/>
              <a:t>Филипп;</a:t>
            </a:r>
          </a:p>
          <a:p>
            <a:pPr marL="0" indent="0" algn="just"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2</a:t>
            </a:r>
            <a:r>
              <a:rPr lang="ru-RU" sz="2900" b="1" dirty="0">
                <a:solidFill>
                  <a:srgbClr val="7030A0"/>
                </a:solidFill>
              </a:rPr>
              <a:t>. </a:t>
            </a:r>
            <a:r>
              <a:rPr lang="ru-RU" sz="2900" dirty="0" smtClean="0"/>
              <a:t>«Сила </a:t>
            </a:r>
            <a:r>
              <a:rPr lang="ru-RU" sz="2900" dirty="0"/>
              <a:t>позитивного </a:t>
            </a:r>
            <a:r>
              <a:rPr lang="ru-RU" sz="2900" dirty="0" smtClean="0"/>
              <a:t>мышления» </a:t>
            </a:r>
            <a:r>
              <a:rPr lang="ru-RU" sz="2900" dirty="0" err="1" smtClean="0"/>
              <a:t>Норман</a:t>
            </a:r>
            <a:r>
              <a:rPr lang="ru-RU" sz="2900" dirty="0" smtClean="0"/>
              <a:t> Винсент Пил ;</a:t>
            </a:r>
          </a:p>
          <a:p>
            <a:pPr marL="0" indent="0" algn="just"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3. </a:t>
            </a:r>
            <a:r>
              <a:rPr lang="ru-RU" sz="2900" dirty="0" smtClean="0"/>
              <a:t>«Позитивная сила негативного мышления» </a:t>
            </a:r>
            <a:r>
              <a:rPr lang="ru-RU" sz="2900" dirty="0" err="1" smtClean="0"/>
              <a:t>Джули</a:t>
            </a:r>
            <a:r>
              <a:rPr lang="ru-RU" sz="2900" dirty="0" smtClean="0"/>
              <a:t> </a:t>
            </a:r>
            <a:r>
              <a:rPr lang="ru-RU" sz="2900" dirty="0" err="1" smtClean="0"/>
              <a:t>Норем</a:t>
            </a:r>
            <a:r>
              <a:rPr lang="ru-RU" sz="2900" dirty="0" smtClean="0"/>
              <a:t>;</a:t>
            </a:r>
          </a:p>
          <a:p>
            <a:pPr marL="0" indent="0" algn="just"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4. </a:t>
            </a:r>
            <a:r>
              <a:rPr lang="ru-RU" sz="2900" dirty="0" smtClean="0"/>
              <a:t>«Как научиться оптимизму: Изменение на мир и свою жизнь» Мартин </a:t>
            </a:r>
            <a:r>
              <a:rPr lang="ru-RU" sz="2900" dirty="0" err="1" smtClean="0"/>
              <a:t>Селигман</a:t>
            </a:r>
            <a:r>
              <a:rPr lang="ru-RU" sz="2900" dirty="0" smtClean="0"/>
              <a:t>;</a:t>
            </a:r>
          </a:p>
          <a:p>
            <a:pPr marL="0" indent="0" algn="just"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5. </a:t>
            </a:r>
            <a:r>
              <a:rPr lang="ru-RU" sz="2900" dirty="0" smtClean="0"/>
              <a:t>«Позитивное мышление на каждый день» Луиза </a:t>
            </a:r>
            <a:r>
              <a:rPr lang="ru-RU" sz="2900" dirty="0" err="1" smtClean="0"/>
              <a:t>Хей</a:t>
            </a:r>
            <a:r>
              <a:rPr lang="ru-RU" sz="2900" dirty="0" smtClean="0"/>
              <a:t>;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71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91" y="529389"/>
            <a:ext cx="5441483" cy="105156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КОНТАКТЫ: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422" y="1901953"/>
            <a:ext cx="6773778" cy="3524289"/>
          </a:xfrm>
        </p:spPr>
        <p:txBody>
          <a:bodyPr/>
          <a:lstStyle/>
          <a:p>
            <a:r>
              <a:rPr lang="ru-RU" dirty="0" smtClean="0"/>
              <a:t>Виктория </a:t>
            </a:r>
            <a:r>
              <a:rPr lang="ru-RU" dirty="0" err="1" smtClean="0"/>
              <a:t>Цишецкая</a:t>
            </a:r>
            <a:r>
              <a:rPr lang="ru-RU" dirty="0" smtClean="0"/>
              <a:t> – председатель Совета обучающихся ГАГУ</a:t>
            </a:r>
          </a:p>
          <a:p>
            <a:r>
              <a:rPr lang="ru-RU" dirty="0" smtClean="0"/>
              <a:t>8-962-809-16-04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viki_tog95@mail.ru</a:t>
            </a:r>
            <a:endParaRPr lang="en-US" dirty="0" smtClean="0"/>
          </a:p>
          <a:p>
            <a:r>
              <a:rPr lang="en-US" dirty="0" smtClean="0"/>
              <a:t>https://vk.com/siberskayayagoda</a:t>
            </a:r>
            <a:endParaRPr lang="ru-RU" dirty="0"/>
          </a:p>
        </p:txBody>
      </p:sp>
      <p:pic>
        <p:nvPicPr>
          <p:cNvPr id="2049" name="Picture 1" descr="C:\Documents and Settings\ОВР1\Рабочий стол\Председатель Совета обучающихся  ГАГУ\Картинки\Совет обучающихся\Цишецкая.jpg"/>
          <p:cNvPicPr>
            <a:picLocks noChangeAspect="1" noChangeArrowheads="1"/>
          </p:cNvPicPr>
          <p:nvPr/>
        </p:nvPicPr>
        <p:blipFill>
          <a:blip r:embed="rId3"/>
          <a:srcRect r="212" b="7935"/>
          <a:stretch>
            <a:fillRect/>
          </a:stretch>
        </p:blipFill>
        <p:spPr bwMode="auto">
          <a:xfrm>
            <a:off x="7327233" y="561892"/>
            <a:ext cx="3657599" cy="5068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7030A0"/>
                </a:solidFill>
              </a:rPr>
              <a:t>Позитивное мышление </a:t>
            </a:r>
            <a:r>
              <a:rPr lang="ru-RU" dirty="0">
                <a:solidFill>
                  <a:srgbClr val="7030A0"/>
                </a:solidFill>
              </a:rPr>
              <a:t>– это дорога к свободе, к новому уровню жизни, к успеху и личностному росту. Каждый человек может стать успешным творцом своего будущего. Ведь наше будущее это только мысленный образ, идея, которая пока не имеет реализации и формы в материальном мире. </a:t>
            </a:r>
          </a:p>
        </p:txBody>
      </p:sp>
      <p:pic>
        <p:nvPicPr>
          <p:cNvPr id="21506" name="Picture 2" descr="C:\Documents and Settings\ОВР1\Рабочий стол\Председатель Совета обучающихся  ГАГУ\Картинки\поз.мышлени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9072" y="2953251"/>
            <a:ext cx="3333750" cy="3333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3760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i="0" dirty="0" smtClean="0">
                <a:solidFill>
                  <a:srgbClr val="4E8396"/>
                </a:solidFill>
                <a:effectLst/>
                <a:latin typeface="Roboto Slab"/>
              </a:rPr>
              <a:t>Почему позитивное отношение к жизни так важно?</a:t>
            </a:r>
            <a:br>
              <a:rPr lang="ru-RU" b="1" i="0" dirty="0" smtClean="0">
                <a:solidFill>
                  <a:srgbClr val="4E8396"/>
                </a:solidFill>
                <a:effectLst/>
                <a:latin typeface="Roboto Slab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965" y="476350"/>
            <a:ext cx="10735614" cy="4605740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dirty="0"/>
              <a:t>позитивное мышление вызывает позитивные чувства и эмоции: счастье, радость, удовлетворенность собой, </a:t>
            </a:r>
            <a:r>
              <a:rPr lang="ru-RU" dirty="0" smtClean="0"/>
              <a:t>умиротворение;</a:t>
            </a:r>
            <a:endParaRPr lang="ru-RU" dirty="0"/>
          </a:p>
          <a:p>
            <a:pPr algn="just" fontAlgn="base"/>
            <a:r>
              <a:rPr lang="ru-RU" dirty="0"/>
              <a:t>положительные эмоции влияют не только на </a:t>
            </a:r>
            <a:r>
              <a:rPr lang="ru-RU" dirty="0" smtClean="0"/>
              <a:t>психологическое </a:t>
            </a:r>
            <a:r>
              <a:rPr lang="ru-RU" dirty="0"/>
              <a:t>здоровье, они укрепляют иммунитет, повышая устойчивость к </a:t>
            </a:r>
            <a:r>
              <a:rPr lang="ru-RU" dirty="0" smtClean="0"/>
              <a:t>болезням;</a:t>
            </a:r>
            <a:endParaRPr lang="ru-RU" dirty="0"/>
          </a:p>
          <a:p>
            <a:pPr algn="just" fontAlgn="base"/>
            <a:r>
              <a:rPr lang="ru-RU" dirty="0"/>
              <a:t>оптимизм заразителен – вы сумеете легче привлекать в свою жизнь нужных и более позитивно настроенных </a:t>
            </a:r>
            <a:r>
              <a:rPr lang="ru-RU" dirty="0" smtClean="0"/>
              <a:t>людей;</a:t>
            </a:r>
            <a:endParaRPr lang="ru-RU" dirty="0"/>
          </a:p>
          <a:p>
            <a:pPr algn="just" fontAlgn="base"/>
            <a:r>
              <a:rPr lang="ru-RU" dirty="0"/>
              <a:t>позитивный настрой повышает вашу энергетику и приближает к осуществлению ваших </a:t>
            </a:r>
            <a:r>
              <a:rPr lang="ru-RU" dirty="0" smtClean="0"/>
              <a:t>желаний.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55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50" y="433137"/>
            <a:ext cx="10911840" cy="1540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u="none" strike="noStrike" dirty="0" smtClean="0">
                <a:solidFill>
                  <a:srgbClr val="7030A0"/>
                </a:solidFill>
                <a:effectLst/>
                <a:latin typeface="Roboto"/>
              </a:rPr>
              <a:t>Несколько распространённых форм негативного мышления:</a:t>
            </a:r>
            <a:r>
              <a:rPr lang="ru-RU" b="0" i="0" dirty="0" smtClean="0">
                <a:solidFill>
                  <a:srgbClr val="121212"/>
                </a:solidFill>
                <a:effectLst/>
                <a:latin typeface="Roboto"/>
              </a:rPr>
              <a:t/>
            </a:r>
            <a:br>
              <a:rPr lang="ru-RU" b="0" i="0" dirty="0" smtClean="0">
                <a:solidFill>
                  <a:srgbClr val="121212"/>
                </a:solidFill>
                <a:effectLst/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673" y="3494035"/>
            <a:ext cx="11022227" cy="234128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Фильтрация</a:t>
            </a:r>
            <a:r>
              <a:rPr lang="ru-RU" sz="2000" dirty="0"/>
              <a:t>. Вы увеличиваете негативные аспекты ситуации, и отфильтровывает все </a:t>
            </a:r>
            <a:r>
              <a:rPr lang="ru-RU" sz="2000" dirty="0" smtClean="0"/>
              <a:t>позитивные.</a:t>
            </a:r>
            <a:endParaRPr lang="ru-RU" sz="2000" dirty="0"/>
          </a:p>
          <a:p>
            <a:pPr algn="just"/>
            <a:r>
              <a:rPr lang="ru-RU" sz="2000" b="1" dirty="0"/>
              <a:t>Персонализация</a:t>
            </a:r>
            <a:r>
              <a:rPr lang="ru-RU" sz="2000" dirty="0"/>
              <a:t>. Когда происходит что-то плохое, вы автоматически начинаете винить </a:t>
            </a:r>
            <a:r>
              <a:rPr lang="ru-RU" sz="2000" dirty="0" smtClean="0"/>
              <a:t>себя.</a:t>
            </a:r>
            <a:endParaRPr lang="ru-RU" sz="2000" dirty="0"/>
          </a:p>
          <a:p>
            <a:pPr algn="just"/>
            <a:r>
              <a:rPr lang="ru-RU" sz="2000" b="1" dirty="0" err="1"/>
              <a:t>Катастрофизация</a:t>
            </a:r>
            <a:r>
              <a:rPr lang="ru-RU" sz="2000" dirty="0"/>
              <a:t>. Вы автоматически ожидаете самого </a:t>
            </a:r>
            <a:r>
              <a:rPr lang="ru-RU" sz="2000" dirty="0" smtClean="0"/>
              <a:t>худшего.</a:t>
            </a:r>
            <a:endParaRPr lang="ru-RU" sz="2000" dirty="0"/>
          </a:p>
          <a:p>
            <a:pPr algn="just"/>
            <a:r>
              <a:rPr lang="ru-RU" sz="2000" b="1" dirty="0"/>
              <a:t>Поляризация</a:t>
            </a:r>
            <a:r>
              <a:rPr lang="ru-RU" sz="2000" dirty="0"/>
              <a:t>. Вы видите вещи только хорошими или плохими, чёрными или </a:t>
            </a:r>
            <a:r>
              <a:rPr lang="ru-RU" sz="2000" dirty="0" smtClean="0"/>
              <a:t>белыми.</a:t>
            </a:r>
            <a:endParaRPr lang="ru-RU" sz="2000" dirty="0"/>
          </a:p>
        </p:txBody>
      </p:sp>
      <p:pic>
        <p:nvPicPr>
          <p:cNvPr id="19457" name="Picture 1" descr="C:\Documents and Settings\ОВР1\Рабочий стол\Председатель Совета обучающихся  ГАГУ\Картинки\поз.мыш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0842" y="1098382"/>
            <a:ext cx="30480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01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381" y="5019574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0" u="none" strike="noStrike" dirty="0" smtClean="0">
                <a:solidFill>
                  <a:srgbClr val="7030A0"/>
                </a:solidFill>
                <a:effectLst/>
                <a:latin typeface="Roboto"/>
              </a:rPr>
              <a:t>Как понять, какое мышление (позитивное или негативное) преобладает у меня сейчас?</a:t>
            </a:r>
            <a:r>
              <a:rPr lang="ru-RU" b="0" i="0" dirty="0" smtClean="0">
                <a:solidFill>
                  <a:srgbClr val="121212"/>
                </a:solidFill>
                <a:effectLst/>
                <a:latin typeface="Roboto"/>
              </a:rPr>
              <a:t/>
            </a:r>
            <a:br>
              <a:rPr lang="ru-RU" b="0" i="0" dirty="0" smtClean="0">
                <a:solidFill>
                  <a:srgbClr val="121212"/>
                </a:solidFill>
                <a:effectLst/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1) Когда </a:t>
            </a:r>
            <a:r>
              <a:rPr lang="ru-RU" b="1" dirty="0"/>
              <a:t>в нас действует эгоистичное чувство по отношению к окружающим, мы:</a:t>
            </a:r>
            <a:endParaRPr lang="ru-RU" dirty="0"/>
          </a:p>
          <a:p>
            <a:r>
              <a:rPr lang="ru-RU" dirty="0"/>
              <a:t>угнетаем и демонстративно превосходим младших</a:t>
            </a:r>
          </a:p>
          <a:p>
            <a:r>
              <a:rPr lang="ru-RU" dirty="0"/>
              <a:t>конкурируем и соперничаем с равными</a:t>
            </a:r>
          </a:p>
          <a:p>
            <a:r>
              <a:rPr lang="ru-RU" dirty="0"/>
              <a:t>завидуем старшим и критикуем их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2) Когда </a:t>
            </a:r>
            <a:r>
              <a:rPr lang="ru-RU" b="1" dirty="0"/>
              <a:t>же наше сознание становится позитивным, мы:</a:t>
            </a:r>
            <a:endParaRPr lang="ru-RU" dirty="0"/>
          </a:p>
          <a:p>
            <a:r>
              <a:rPr lang="ru-RU" dirty="0"/>
              <a:t>вместо эксплуатации и угнетения — проявляем милость или сострадание к младшим</a:t>
            </a:r>
          </a:p>
          <a:p>
            <a:r>
              <a:rPr lang="ru-RU" dirty="0"/>
              <a:t>вместо соперничества и конкуренции — дружим и уважительно относимся к равным</a:t>
            </a:r>
          </a:p>
          <a:p>
            <a:r>
              <a:rPr lang="ru-RU" dirty="0"/>
              <a:t>вместо критики и зависти — с почтением, в духе служения общаемся со старшими.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56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06713"/>
              </p:ext>
            </p:extLst>
          </p:nvPr>
        </p:nvGraphicFramePr>
        <p:xfrm>
          <a:off x="0" y="1"/>
          <a:ext cx="12191999" cy="6857999"/>
        </p:xfrm>
        <a:graphic>
          <a:graphicData uri="http://schemas.openxmlformats.org/drawingml/2006/table">
            <a:tbl>
              <a:tblPr/>
              <a:tblGrid>
                <a:gridCol w="6003758"/>
                <a:gridCol w="6188241"/>
              </a:tblGrid>
              <a:tr h="880010">
                <a:tc>
                  <a:txBody>
                    <a:bodyPr/>
                    <a:lstStyle/>
                    <a:p>
                      <a:pPr marL="228600"/>
                      <a:r>
                        <a:rPr lang="ru-RU" sz="900" b="1" dirty="0">
                          <a:effectLst/>
                        </a:rPr>
                        <a:t>Отрицательный внутренний диалог</a:t>
                      </a:r>
                      <a:endParaRPr lang="ru-RU" sz="9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900" b="1" dirty="0">
                          <a:effectLst/>
                        </a:rPr>
                        <a:t>Позитивный внутренний диалог</a:t>
                      </a:r>
                      <a:endParaRPr lang="ru-RU" sz="9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8628"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Я никогда не делал это раньше.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Это возможность узнать что-то новое.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5867"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Это слишком сложно.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Рассмотрю решение с разных сторон.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5867"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У меня нет ресурсов.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Голь на выдумки хитра.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1388">
                <a:tc>
                  <a:txBody>
                    <a:bodyPr/>
                    <a:lstStyle/>
                    <a:p>
                      <a:pPr marL="228600"/>
                      <a:r>
                        <a:rPr lang="ru-RU" sz="900" dirty="0">
                          <a:effectLst/>
                        </a:rPr>
                        <a:t>Я слишком ленив, чтобы добиться этого.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900" dirty="0">
                          <a:effectLst/>
                        </a:rPr>
                        <a:t>Я был не в состоянии уместить это в свое расписание, но я могу пересмотреть некоторые приоритеты.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6557"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Это не будет работать.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Я могу попытаться заставить это работать.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0699">
                <a:tc>
                  <a:txBody>
                    <a:bodyPr/>
                    <a:lstStyle/>
                    <a:p>
                      <a:pPr marL="228600"/>
                      <a:r>
                        <a:rPr lang="ru-RU" sz="900" dirty="0">
                          <a:effectLst/>
                        </a:rPr>
                        <a:t>Это слишком радикальные изменения.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Давайте шанс.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19319"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Никто не хочет общаться со мной.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Я буду интересен людям, если я буду открытым для них.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49664">
                <a:tc>
                  <a:txBody>
                    <a:bodyPr/>
                    <a:lstStyle/>
                    <a:p>
                      <a:pPr marL="228600"/>
                      <a:r>
                        <a:rPr lang="ru-RU" sz="900">
                          <a:effectLst/>
                        </a:rPr>
                        <a:t>Я больше ничего здесь не добьюсь.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900" dirty="0">
                          <a:effectLst/>
                        </a:rPr>
                        <a:t>Я постараюсь ещё раз.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76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dirty="0" smtClean="0">
                <a:solidFill>
                  <a:srgbClr val="7030A0"/>
                </a:solidFill>
                <a:effectLst/>
                <a:latin typeface="Roboto"/>
              </a:rPr>
              <a:t>Влияние мышления на жизнь…</a:t>
            </a:r>
            <a:r>
              <a:rPr lang="ru-RU" b="0" i="0" dirty="0" smtClean="0">
                <a:solidFill>
                  <a:srgbClr val="121212"/>
                </a:solidFill>
                <a:effectLst/>
                <a:latin typeface="Roboto"/>
              </a:rPr>
              <a:t/>
            </a:r>
            <a:br>
              <a:rPr lang="ru-RU" b="0" i="0" dirty="0" smtClean="0">
                <a:solidFill>
                  <a:srgbClr val="121212"/>
                </a:solidFill>
                <a:effectLst/>
                <a:latin typeface="Roboto"/>
              </a:rPr>
            </a:br>
            <a:endParaRPr lang="ru-RU" dirty="0"/>
          </a:p>
        </p:txBody>
      </p:sp>
      <p:pic>
        <p:nvPicPr>
          <p:cNvPr id="14337" name="Picture 1" descr="C:\Documents and Settings\ОВР1\Рабочий стол\Председатель Совета обучающихся  ГАГУ\Картинки\поз.мы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556" y="289593"/>
            <a:ext cx="4187825" cy="41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C:\Documents and Settings\ОВР1\Рабочий стол\Председатель Совета обучающихся  ГАГУ\Картинки\поз.мыш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346" y="2385112"/>
            <a:ext cx="3048000" cy="203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 descr="C:\Documents and Settings\ОВР1\Рабочий стол\Председатель Совета обучающихся  ГАГУ\Картинки\поз.мышление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3368" y="266633"/>
            <a:ext cx="3333750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C:\Documents and Settings\ОВР1\Рабочий стол\Председатель Совета обучающихся  ГАГУ\Картинки\поз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5714" y="333633"/>
            <a:ext cx="3046176" cy="174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90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02" y="397042"/>
            <a:ext cx="10911840" cy="938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u="none" strike="noStrike" dirty="0" smtClean="0">
                <a:solidFill>
                  <a:srgbClr val="7030A0"/>
                </a:solidFill>
                <a:effectLst/>
                <a:latin typeface="Roboto"/>
              </a:rPr>
              <a:t/>
            </a:r>
            <a:br>
              <a:rPr lang="ru-RU" b="0" i="0" u="none" strike="noStrike" dirty="0" smtClean="0">
                <a:solidFill>
                  <a:srgbClr val="7030A0"/>
                </a:solidFill>
                <a:effectLst/>
                <a:latin typeface="Roboto"/>
              </a:rPr>
            </a:br>
            <a: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  <a:t/>
            </a:r>
            <a:b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</a:br>
            <a: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  <a:t/>
            </a:r>
            <a:b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</a:br>
            <a: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  <a:t/>
            </a:r>
            <a:b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</a:br>
            <a: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  <a:t/>
            </a:r>
            <a:b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</a:br>
            <a: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  <a:t/>
            </a:r>
            <a:b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</a:br>
            <a: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  <a:t/>
            </a:r>
            <a:b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</a:br>
            <a: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  <a:t/>
            </a:r>
            <a:b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</a:br>
            <a: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  <a:t/>
            </a:r>
            <a:br>
              <a:rPr lang="ru-RU" b="0" dirty="0" smtClean="0">
                <a:solidFill>
                  <a:srgbClr val="7030A0"/>
                </a:solidFill>
                <a:effectLst/>
                <a:latin typeface="Roboto"/>
              </a:rPr>
            </a:br>
            <a:r>
              <a:rPr lang="ru-RU" b="0" i="0" u="none" strike="noStrike" dirty="0" smtClean="0">
                <a:solidFill>
                  <a:srgbClr val="7030A0"/>
                </a:solidFill>
                <a:effectLst/>
                <a:latin typeface="Roboto"/>
              </a:rPr>
              <a:t>Какой он позитивно-мыслящий человек?</a:t>
            </a:r>
            <a:r>
              <a:rPr lang="ru-RU" b="0" i="0" dirty="0" smtClean="0">
                <a:solidFill>
                  <a:srgbClr val="121212"/>
                </a:solidFill>
                <a:effectLst/>
                <a:latin typeface="Roboto"/>
              </a:rPr>
              <a:t/>
            </a:r>
            <a:br>
              <a:rPr lang="ru-RU" b="0" i="0" dirty="0" smtClean="0">
                <a:solidFill>
                  <a:srgbClr val="121212"/>
                </a:solidFill>
                <a:effectLst/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694" y="1130969"/>
            <a:ext cx="10515600" cy="4969041"/>
          </a:xfrm>
        </p:spPr>
        <p:txBody>
          <a:bodyPr>
            <a:normAutofit/>
          </a:bodyPr>
          <a:lstStyle/>
          <a:p>
            <a:pPr algn="just"/>
            <a:r>
              <a:rPr lang="ru-RU" b="0" i="0" dirty="0" smtClean="0">
                <a:solidFill>
                  <a:srgbClr val="555555"/>
                </a:solidFill>
                <a:effectLst/>
                <a:latin typeface="Roboto"/>
              </a:rPr>
              <a:t>Наверняка Вы хотя бы раз в жизни встречали человека, удивительно спокойного и уверенного в себе. В его движениях нет спешки, в словах нет грубости. На его лице обитает легкая ненавязчивая улыбка. </a:t>
            </a:r>
          </a:p>
          <a:p>
            <a:pPr algn="just"/>
            <a:r>
              <a:rPr lang="ru-RU" b="0" i="0" dirty="0" smtClean="0">
                <a:solidFill>
                  <a:srgbClr val="555555"/>
                </a:solidFill>
                <a:effectLst/>
                <a:latin typeface="Roboto"/>
              </a:rPr>
              <a:t>Если с таким человеком и случается неприятность, он в первую очередь спрашивает себя — что хорошего мне несет случившееся? Ведь любая проблема имеет две стороны. Обычно мы почему-то видим только темную. А человек с позитивным мышлением знает, что есть и светлая, и ее он и ищет в жизни. 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Roboto"/>
              </a:rPr>
              <a:t>Ищет и находит!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625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346</TotalTime>
  <Words>1067</Words>
  <Application>Microsoft Office PowerPoint</Application>
  <PresentationFormat>Произвольный</PresentationFormat>
  <Paragraphs>83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Тренинг  «Позитивное мышление»</vt:lpstr>
      <vt:lpstr>Позитивное мышление - это... </vt:lpstr>
      <vt:lpstr>Презентация PowerPoint</vt:lpstr>
      <vt:lpstr>Почему позитивное отношение к жизни так важно? </vt:lpstr>
      <vt:lpstr>Несколько распространённых форм негативного мышления: </vt:lpstr>
      <vt:lpstr>Как понять, какое мышление (позитивное или негативное) преобладает у меня сейчас? </vt:lpstr>
      <vt:lpstr>Презентация PowerPoint</vt:lpstr>
      <vt:lpstr>Влияние мышления на жизнь… </vt:lpstr>
      <vt:lpstr>         Какой он позитивно-мыслящий человек? </vt:lpstr>
      <vt:lpstr>Презентация PowerPoint</vt:lpstr>
      <vt:lpstr>Техники позитивного мышления и упражнения </vt:lpstr>
      <vt:lpstr>Упражнение  "Избавляемся от негативных слов" </vt:lpstr>
      <vt:lpstr>Презентация PowerPoint</vt:lpstr>
      <vt:lpstr>Будьте благодарны! </vt:lpstr>
      <vt:lpstr>Упражнение «Мой идеальный день» </vt:lpstr>
      <vt:lpstr>Упражнение «+5» </vt:lpstr>
      <vt:lpstr>Визуализация </vt:lpstr>
      <vt:lpstr>Презентация PowerPoint</vt:lpstr>
      <vt:lpstr>Медитация </vt:lpstr>
      <vt:lpstr>Упражнение «Кто я?» </vt:lpstr>
      <vt:lpstr>Вывод:</vt:lpstr>
      <vt:lpstr>Презентация PowerPoint</vt:lpstr>
      <vt:lpstr>Полезная литература:</vt:lpstr>
      <vt:lpstr>КОНТАКТЫ: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 «Позитивное мышление»</dc:title>
  <dc:creator>User</dc:creator>
  <cp:lastModifiedBy>Usr</cp:lastModifiedBy>
  <cp:revision>31</cp:revision>
  <dcterms:created xsi:type="dcterms:W3CDTF">2016-10-04T07:32:05Z</dcterms:created>
  <dcterms:modified xsi:type="dcterms:W3CDTF">2020-05-07T11:11:05Z</dcterms:modified>
</cp:coreProperties>
</file>